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4" roundtripDataSignature="AMtx7mhzyCrHHEheH/v0XrPwjFZMs71W4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4"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ommons.wikimedia.org/wiki/User:Zero0000"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 name="Google Shape;98;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GB"/>
              <a:t>An Israeli soldier inspects Palestinian permit documents at a gate. You can see the green ID Card in the soldier’s hand.</a:t>
            </a:r>
            <a:endParaRPr/>
          </a:p>
          <a:p>
            <a:pPr indent="0" lvl="0" marL="0" rtl="0" algn="l">
              <a:spcBef>
                <a:spcPts val="0"/>
              </a:spcBef>
              <a:spcAft>
                <a:spcPts val="0"/>
              </a:spcAft>
              <a:buNone/>
            </a:pPr>
            <a:r>
              <a:rPr lang="en-GB"/>
              <a:t>Photo: EAPPI </a:t>
            </a:r>
            <a:endParaRPr/>
          </a:p>
        </p:txBody>
      </p:sp>
      <p:sp>
        <p:nvSpPr>
          <p:cNvPr id="99" name="Google Shape;99;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0" name="Google Shape;130;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8" name="Google Shape;138;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8" name="Google Shape;14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 name="Google Shape;167;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GB" sz="1200">
                <a:solidFill>
                  <a:schemeClr val="dk1"/>
                </a:solidFill>
                <a:latin typeface="Calibri"/>
                <a:ea typeface="Calibri"/>
                <a:cs typeface="Calibri"/>
                <a:sym typeface="Calibri"/>
              </a:rPr>
              <a:t>Erez Crossing at the northern end of the Gaza Strip. This is the main crossing point for Palestinians of the Gaza Strip wishing to enter Israel. This photo was taken by me in July 2005 and is put into the public domain. --</a:t>
            </a:r>
            <a:r>
              <a:rPr b="0" i="0" lang="en-GB" sz="1200" u="sng" strike="noStrike">
                <a:solidFill>
                  <a:schemeClr val="dk1"/>
                </a:solidFill>
                <a:latin typeface="Calibri"/>
                <a:ea typeface="Calibri"/>
                <a:cs typeface="Calibri"/>
                <a:sym typeface="Calibri"/>
                <a:hlinkClick r:id="rId2">
                  <a:extLst>
                    <a:ext uri="{A12FA001-AC4F-418D-AE19-62706E023703}">
                      <ahyp:hlinkClr val="tx"/>
                    </a:ext>
                  </a:extLst>
                </a:hlinkClick>
              </a:rPr>
              <a:t>Zero0000</a:t>
            </a:r>
            <a:r>
              <a:rPr b="0" i="0" lang="en-GB" sz="1200">
                <a:solidFill>
                  <a:schemeClr val="dk1"/>
                </a:solidFill>
                <a:latin typeface="Calibri"/>
                <a:ea typeface="Calibri"/>
                <a:cs typeface="Calibri"/>
                <a:sym typeface="Calibri"/>
              </a:rPr>
              <a:t> </a:t>
            </a:r>
            <a:endParaRPr/>
          </a:p>
        </p:txBody>
      </p:sp>
      <p:sp>
        <p:nvSpPr>
          <p:cNvPr id="168" name="Google Shape;168;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6" name="Shape 16"/>
        <p:cNvGrpSpPr/>
        <p:nvPr/>
      </p:nvGrpSpPr>
      <p:grpSpPr>
        <a:xfrm>
          <a:off x="0" y="0"/>
          <a:ext cx="0" cy="0"/>
          <a:chOff x="0" y="0"/>
          <a:chExt cx="0" cy="0"/>
        </a:xfrm>
      </p:grpSpPr>
      <p:sp>
        <p:nvSpPr>
          <p:cNvPr id="17" name="Google Shape;17;p11"/>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Arial"/>
              <a:buNone/>
              <a:defRPr sz="600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 name="Google Shape;18;p11"/>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atin typeface="Arial"/>
                <a:ea typeface="Arial"/>
                <a:cs typeface="Arial"/>
                <a:sym typeface="Aria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9" name="Google Shape;19;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solidFill>
                  <a:schemeClr val="dk1"/>
                </a:solidFill>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200" u="none" cap="none" strike="noStrike">
                <a:solidFill>
                  <a:srgbClr val="888888"/>
                </a:solidFill>
                <a:latin typeface="Arial"/>
                <a:ea typeface="Arial"/>
                <a:cs typeface="Arial"/>
                <a:sym typeface="Arial"/>
              </a:defRPr>
            </a:lvl1pPr>
            <a:lvl2pPr indent="0" lvl="1" marL="0" algn="r">
              <a:spcBef>
                <a:spcPts val="0"/>
              </a:spcBef>
              <a:buNone/>
              <a:defRPr b="0" i="0" sz="1200" u="none" cap="none" strike="noStrike">
                <a:solidFill>
                  <a:srgbClr val="888888"/>
                </a:solidFill>
                <a:latin typeface="Arial"/>
                <a:ea typeface="Arial"/>
                <a:cs typeface="Arial"/>
                <a:sym typeface="Arial"/>
              </a:defRPr>
            </a:lvl2pPr>
            <a:lvl3pPr indent="0" lvl="2" marL="0" algn="r">
              <a:spcBef>
                <a:spcPts val="0"/>
              </a:spcBef>
              <a:buNone/>
              <a:defRPr b="0" i="0" sz="1200" u="none" cap="none" strike="noStrike">
                <a:solidFill>
                  <a:srgbClr val="888888"/>
                </a:solidFill>
                <a:latin typeface="Arial"/>
                <a:ea typeface="Arial"/>
                <a:cs typeface="Arial"/>
                <a:sym typeface="Arial"/>
              </a:defRPr>
            </a:lvl3pPr>
            <a:lvl4pPr indent="0" lvl="3" marL="0" algn="r">
              <a:spcBef>
                <a:spcPts val="0"/>
              </a:spcBef>
              <a:buNone/>
              <a:defRPr b="0" i="0" sz="1200" u="none" cap="none" strike="noStrike">
                <a:solidFill>
                  <a:srgbClr val="888888"/>
                </a:solidFill>
                <a:latin typeface="Arial"/>
                <a:ea typeface="Arial"/>
                <a:cs typeface="Arial"/>
                <a:sym typeface="Arial"/>
              </a:defRPr>
            </a:lvl4pPr>
            <a:lvl5pPr indent="0" lvl="4" marL="0" algn="r">
              <a:spcBef>
                <a:spcPts val="0"/>
              </a:spcBef>
              <a:buNone/>
              <a:defRPr b="0" i="0" sz="1200" u="none" cap="none" strike="noStrike">
                <a:solidFill>
                  <a:srgbClr val="888888"/>
                </a:solidFill>
                <a:latin typeface="Arial"/>
                <a:ea typeface="Arial"/>
                <a:cs typeface="Arial"/>
                <a:sym typeface="Arial"/>
              </a:defRPr>
            </a:lvl5pPr>
            <a:lvl6pPr indent="0" lvl="5" marL="0" algn="r">
              <a:spcBef>
                <a:spcPts val="0"/>
              </a:spcBef>
              <a:buNone/>
              <a:defRPr b="0" i="0" sz="1200" u="none" cap="none" strike="noStrike">
                <a:solidFill>
                  <a:srgbClr val="888888"/>
                </a:solidFill>
                <a:latin typeface="Arial"/>
                <a:ea typeface="Arial"/>
                <a:cs typeface="Arial"/>
                <a:sym typeface="Arial"/>
              </a:defRPr>
            </a:lvl6pPr>
            <a:lvl7pPr indent="0" lvl="6" marL="0" algn="r">
              <a:spcBef>
                <a:spcPts val="0"/>
              </a:spcBef>
              <a:buNone/>
              <a:defRPr b="0" i="0" sz="1200" u="none" cap="none" strike="noStrike">
                <a:solidFill>
                  <a:srgbClr val="888888"/>
                </a:solidFill>
                <a:latin typeface="Arial"/>
                <a:ea typeface="Arial"/>
                <a:cs typeface="Arial"/>
                <a:sym typeface="Arial"/>
              </a:defRPr>
            </a:lvl7pPr>
            <a:lvl8pPr indent="0" lvl="7" marL="0" algn="r">
              <a:spcBef>
                <a:spcPts val="0"/>
              </a:spcBef>
              <a:buNone/>
              <a:defRPr b="0" i="0" sz="1200" u="none" cap="none" strike="noStrike">
                <a:solidFill>
                  <a:srgbClr val="888888"/>
                </a:solidFill>
                <a:latin typeface="Arial"/>
                <a:ea typeface="Arial"/>
                <a:cs typeface="Arial"/>
                <a:sym typeface="Arial"/>
              </a:defRPr>
            </a:lvl8pPr>
            <a:lvl9pPr indent="0" lvl="8" marL="0" algn="r">
              <a:spcBef>
                <a:spcPts val="0"/>
              </a:spcBef>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3" name="Shape 73"/>
        <p:cNvGrpSpPr/>
        <p:nvPr/>
      </p:nvGrpSpPr>
      <p:grpSpPr>
        <a:xfrm>
          <a:off x="0" y="0"/>
          <a:ext cx="0" cy="0"/>
          <a:chOff x="0" y="0"/>
          <a:chExt cx="0" cy="0"/>
        </a:xfrm>
      </p:grpSpPr>
      <p:sp>
        <p:nvSpPr>
          <p:cNvPr id="74" name="Google Shape;74;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20"/>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6" name="Google Shape;76;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9" name="Shape 79"/>
        <p:cNvGrpSpPr/>
        <p:nvPr/>
      </p:nvGrpSpPr>
      <p:grpSpPr>
        <a:xfrm>
          <a:off x="0" y="0"/>
          <a:ext cx="0" cy="0"/>
          <a:chOff x="0" y="0"/>
          <a:chExt cx="0" cy="0"/>
        </a:xfrm>
      </p:grpSpPr>
      <p:sp>
        <p:nvSpPr>
          <p:cNvPr id="80" name="Google Shape;80;p21"/>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21"/>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2" name="Google Shape;82;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1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 name="Google Shape;25;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8" name="Shape 28"/>
        <p:cNvGrpSpPr/>
        <p:nvPr/>
      </p:nvGrpSpPr>
      <p:grpSpPr>
        <a:xfrm>
          <a:off x="0" y="0"/>
          <a:ext cx="0" cy="0"/>
          <a:chOff x="0" y="0"/>
          <a:chExt cx="0" cy="0"/>
        </a:xfrm>
      </p:grpSpPr>
      <p:sp>
        <p:nvSpPr>
          <p:cNvPr id="29" name="Google Shape;29;p13"/>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13"/>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1" name="Google Shape;31;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4" name="Shape 34"/>
        <p:cNvGrpSpPr/>
        <p:nvPr/>
      </p:nvGrpSpPr>
      <p:grpSpPr>
        <a:xfrm>
          <a:off x="0" y="0"/>
          <a:ext cx="0" cy="0"/>
          <a:chOff x="0" y="0"/>
          <a:chExt cx="0" cy="0"/>
        </a:xfrm>
      </p:grpSpPr>
      <p:sp>
        <p:nvSpPr>
          <p:cNvPr id="35" name="Google Shape;35;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14"/>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14"/>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8" name="Google Shape;38;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1" name="Shape 41"/>
        <p:cNvGrpSpPr/>
        <p:nvPr/>
      </p:nvGrpSpPr>
      <p:grpSpPr>
        <a:xfrm>
          <a:off x="0" y="0"/>
          <a:ext cx="0" cy="0"/>
          <a:chOff x="0" y="0"/>
          <a:chExt cx="0" cy="0"/>
        </a:xfrm>
      </p:grpSpPr>
      <p:sp>
        <p:nvSpPr>
          <p:cNvPr id="42" name="Google Shape;42;p15"/>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3" name="Google Shape;43;p15"/>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4" name="Google Shape;44;p15"/>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15"/>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6" name="Google Shape;46;p15"/>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7" name="Google Shape;47;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5" name="Shape 55"/>
        <p:cNvGrpSpPr/>
        <p:nvPr/>
      </p:nvGrpSpPr>
      <p:grpSpPr>
        <a:xfrm>
          <a:off x="0" y="0"/>
          <a:ext cx="0" cy="0"/>
          <a:chOff x="0" y="0"/>
          <a:chExt cx="0" cy="0"/>
        </a:xfrm>
      </p:grpSpPr>
      <p:sp>
        <p:nvSpPr>
          <p:cNvPr id="56" name="Google Shape;56;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9" name="Shape 59"/>
        <p:cNvGrpSpPr/>
        <p:nvPr/>
      </p:nvGrpSpPr>
      <p:grpSpPr>
        <a:xfrm>
          <a:off x="0" y="0"/>
          <a:ext cx="0" cy="0"/>
          <a:chOff x="0" y="0"/>
          <a:chExt cx="0" cy="0"/>
        </a:xfrm>
      </p:grpSpPr>
      <p:sp>
        <p:nvSpPr>
          <p:cNvPr id="60" name="Google Shape;60;p1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1" name="Google Shape;61;p18"/>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2" name="Google Shape;62;p18"/>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3" name="Google Shape;63;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6" name="Shape 66"/>
        <p:cNvGrpSpPr/>
        <p:nvPr/>
      </p:nvGrpSpPr>
      <p:grpSpPr>
        <a:xfrm>
          <a:off x="0" y="0"/>
          <a:ext cx="0" cy="0"/>
          <a:chOff x="0" y="0"/>
          <a:chExt cx="0" cy="0"/>
        </a:xfrm>
      </p:grpSpPr>
      <p:sp>
        <p:nvSpPr>
          <p:cNvPr id="67" name="Google Shape;67;p1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8" name="Google Shape;68;p19"/>
          <p:cNvSpPr/>
          <p:nvPr>
            <p:ph idx="2" type="pic"/>
          </p:nvPr>
        </p:nvSpPr>
        <p:spPr>
          <a:xfrm>
            <a:off x="5183188" y="987425"/>
            <a:ext cx="6172200" cy="4873625"/>
          </a:xfrm>
          <a:prstGeom prst="rect">
            <a:avLst/>
          </a:prstGeom>
          <a:noFill/>
          <a:ln>
            <a:noFill/>
          </a:ln>
        </p:spPr>
      </p:sp>
      <p:sp>
        <p:nvSpPr>
          <p:cNvPr id="69" name="Google Shape;69;p19"/>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0" name="Google Shape;70;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14.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Arial"/>
              <a:buNone/>
              <a:defRPr b="0" i="0" sz="44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C55A1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rial"/>
                <a:ea typeface="Arial"/>
                <a:cs typeface="Arial"/>
                <a:sym typeface="Arial"/>
              </a:defRPr>
            </a:lvl1pPr>
            <a:lvl2pPr indent="0" lvl="1" marL="0" marR="0" rtl="0" algn="r">
              <a:spcBef>
                <a:spcPts val="0"/>
              </a:spcBef>
              <a:buNone/>
              <a:defRPr b="0" i="0" sz="1200" u="none" cap="none" strike="noStrike">
                <a:solidFill>
                  <a:srgbClr val="888888"/>
                </a:solidFill>
                <a:latin typeface="Arial"/>
                <a:ea typeface="Arial"/>
                <a:cs typeface="Arial"/>
                <a:sym typeface="Arial"/>
              </a:defRPr>
            </a:lvl2pPr>
            <a:lvl3pPr indent="0" lvl="2" marL="0" marR="0" rtl="0" algn="r">
              <a:spcBef>
                <a:spcPts val="0"/>
              </a:spcBef>
              <a:buNone/>
              <a:defRPr b="0" i="0" sz="1200" u="none" cap="none" strike="noStrike">
                <a:solidFill>
                  <a:srgbClr val="888888"/>
                </a:solidFill>
                <a:latin typeface="Arial"/>
                <a:ea typeface="Arial"/>
                <a:cs typeface="Arial"/>
                <a:sym typeface="Arial"/>
              </a:defRPr>
            </a:lvl3pPr>
            <a:lvl4pPr indent="0" lvl="3" marL="0" marR="0" rtl="0" algn="r">
              <a:spcBef>
                <a:spcPts val="0"/>
              </a:spcBef>
              <a:buNone/>
              <a:defRPr b="0" i="0" sz="1200" u="none" cap="none" strike="noStrike">
                <a:solidFill>
                  <a:srgbClr val="888888"/>
                </a:solidFill>
                <a:latin typeface="Arial"/>
                <a:ea typeface="Arial"/>
                <a:cs typeface="Arial"/>
                <a:sym typeface="Arial"/>
              </a:defRPr>
            </a:lvl4pPr>
            <a:lvl5pPr indent="0" lvl="4" marL="0" marR="0" rtl="0" algn="r">
              <a:spcBef>
                <a:spcPts val="0"/>
              </a:spcBef>
              <a:buNone/>
              <a:defRPr b="0" i="0" sz="1200" u="none" cap="none" strike="noStrike">
                <a:solidFill>
                  <a:srgbClr val="888888"/>
                </a:solidFill>
                <a:latin typeface="Arial"/>
                <a:ea typeface="Arial"/>
                <a:cs typeface="Arial"/>
                <a:sym typeface="Arial"/>
              </a:defRPr>
            </a:lvl5pPr>
            <a:lvl6pPr indent="0" lvl="5" marL="0" marR="0" rtl="0" algn="r">
              <a:spcBef>
                <a:spcPts val="0"/>
              </a:spcBef>
              <a:buNone/>
              <a:defRPr b="0" i="0" sz="1200" u="none" cap="none" strike="noStrike">
                <a:solidFill>
                  <a:srgbClr val="888888"/>
                </a:solidFill>
                <a:latin typeface="Arial"/>
                <a:ea typeface="Arial"/>
                <a:cs typeface="Arial"/>
                <a:sym typeface="Arial"/>
              </a:defRPr>
            </a:lvl6pPr>
            <a:lvl7pPr indent="0" lvl="6" marL="0" marR="0" rtl="0" algn="r">
              <a:spcBef>
                <a:spcPts val="0"/>
              </a:spcBef>
              <a:buNone/>
              <a:defRPr b="0" i="0" sz="1200" u="none" cap="none" strike="noStrike">
                <a:solidFill>
                  <a:srgbClr val="888888"/>
                </a:solidFill>
                <a:latin typeface="Arial"/>
                <a:ea typeface="Arial"/>
                <a:cs typeface="Arial"/>
                <a:sym typeface="Arial"/>
              </a:defRPr>
            </a:lvl7pPr>
            <a:lvl8pPr indent="0" lvl="7" marL="0" marR="0" rtl="0" algn="r">
              <a:spcBef>
                <a:spcPts val="0"/>
              </a:spcBef>
              <a:buNone/>
              <a:defRPr b="0" i="0" sz="1200" u="none" cap="none" strike="noStrike">
                <a:solidFill>
                  <a:srgbClr val="888888"/>
                </a:solidFill>
                <a:latin typeface="Arial"/>
                <a:ea typeface="Arial"/>
                <a:cs typeface="Arial"/>
                <a:sym typeface="Arial"/>
              </a:defRPr>
            </a:lvl8pPr>
            <a:lvl9pPr indent="0" lvl="8" marL="0" marR="0" rtl="0" algn="r">
              <a:spcBef>
                <a:spcPts val="0"/>
              </a:spcBef>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id="15" name="Google Shape;15;p10"/>
          <p:cNvPicPr preferRelativeResize="0"/>
          <p:nvPr/>
        </p:nvPicPr>
        <p:blipFill rotWithShape="1">
          <a:blip r:embed="rId1">
            <a:alphaModFix/>
          </a:blip>
          <a:srcRect b="0" l="0" r="0" t="0"/>
          <a:stretch/>
        </p:blipFill>
        <p:spPr>
          <a:xfrm>
            <a:off x="129876" y="100744"/>
            <a:ext cx="2429325" cy="1788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9.png"/><Relationship Id="rId5" Type="http://schemas.openxmlformats.org/officeDocument/2006/relationships/image" Target="../media/image11.png"/><Relationship Id="rId6" Type="http://schemas.openxmlformats.org/officeDocument/2006/relationships/image" Target="../media/image8.png"/><Relationship Id="rId7"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2.jp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3.png"/><Relationship Id="rId4" Type="http://schemas.openxmlformats.org/officeDocument/2006/relationships/hyperlink" Target="http://www.standwithus.com/" TargetMode="External"/><Relationship Id="rId5"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t/>
            </a:r>
            <a:endParaRPr/>
          </a:p>
        </p:txBody>
      </p:sp>
      <p:pic>
        <p:nvPicPr>
          <p:cNvPr descr="Image may contain: 1 person, crowd and outdoor" id="90" name="Google Shape;90;p1"/>
          <p:cNvPicPr preferRelativeResize="0"/>
          <p:nvPr/>
        </p:nvPicPr>
        <p:blipFill rotWithShape="1">
          <a:blip r:embed="rId3">
            <a:alphaModFix/>
          </a:blip>
          <a:srcRect b="0" l="0" r="0" t="0"/>
          <a:stretch/>
        </p:blipFill>
        <p:spPr>
          <a:xfrm>
            <a:off x="-130891" y="-2384169"/>
            <a:ext cx="12322891" cy="9242169"/>
          </a:xfrm>
          <a:prstGeom prst="rect">
            <a:avLst/>
          </a:prstGeom>
          <a:noFill/>
          <a:ln>
            <a:noFill/>
          </a:ln>
        </p:spPr>
      </p:pic>
      <p:sp>
        <p:nvSpPr>
          <p:cNvPr id="91" name="Google Shape;91;p1"/>
          <p:cNvSpPr/>
          <p:nvPr/>
        </p:nvSpPr>
        <p:spPr>
          <a:xfrm>
            <a:off x="-1" y="2505204"/>
            <a:ext cx="6206647" cy="3663863"/>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92" name="Google Shape;92;p1"/>
          <p:cNvPicPr preferRelativeResize="0"/>
          <p:nvPr/>
        </p:nvPicPr>
        <p:blipFill rotWithShape="1">
          <a:blip r:embed="rId4">
            <a:alphaModFix/>
          </a:blip>
          <a:srcRect b="0" l="0" r="0" t="0"/>
          <a:stretch/>
        </p:blipFill>
        <p:spPr>
          <a:xfrm>
            <a:off x="321839" y="5721969"/>
            <a:ext cx="2358732" cy="173007"/>
          </a:xfrm>
          <a:prstGeom prst="rect">
            <a:avLst/>
          </a:prstGeom>
          <a:noFill/>
          <a:ln>
            <a:noFill/>
          </a:ln>
        </p:spPr>
      </p:pic>
      <p:sp>
        <p:nvSpPr>
          <p:cNvPr id="93" name="Google Shape;93;p1"/>
          <p:cNvSpPr txBox="1"/>
          <p:nvPr/>
        </p:nvSpPr>
        <p:spPr>
          <a:xfrm>
            <a:off x="251563" y="3079985"/>
            <a:ext cx="5703518" cy="1716847"/>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lt1"/>
              </a:buClr>
              <a:buSzPts val="4800"/>
              <a:buFont typeface="Arial"/>
              <a:buNone/>
            </a:pPr>
            <a:r>
              <a:rPr b="1" i="0" lang="en-GB" sz="4800" u="none" cap="none" strike="noStrike">
                <a:solidFill>
                  <a:schemeClr val="lt1"/>
                </a:solidFill>
                <a:latin typeface="Arial"/>
                <a:ea typeface="Arial"/>
                <a:cs typeface="Arial"/>
                <a:sym typeface="Arial"/>
              </a:rPr>
              <a:t>From A to B to C:</a:t>
            </a:r>
            <a:endParaRPr b="1" i="0" sz="4800" u="none" cap="none" strike="noStrike">
              <a:solidFill>
                <a:schemeClr val="lt1"/>
              </a:solidFill>
              <a:latin typeface="Arial"/>
              <a:ea typeface="Arial"/>
              <a:cs typeface="Arial"/>
              <a:sym typeface="Arial"/>
            </a:endParaRPr>
          </a:p>
        </p:txBody>
      </p:sp>
      <p:sp>
        <p:nvSpPr>
          <p:cNvPr id="94" name="Google Shape;94;p1"/>
          <p:cNvSpPr txBox="1"/>
          <p:nvPr/>
        </p:nvSpPr>
        <p:spPr>
          <a:xfrm>
            <a:off x="251563" y="4561681"/>
            <a:ext cx="5703518" cy="1368003"/>
          </a:xfrm>
          <a:prstGeom prst="rect">
            <a:avLst/>
          </a:prstGeom>
          <a:noFill/>
          <a:ln>
            <a:noFill/>
          </a:ln>
        </p:spPr>
        <p:txBody>
          <a:bodyPr anchorCtr="0" anchor="t" bIns="45700" lIns="91425" spcFirstLastPara="1" rIns="91425" wrap="square" tIns="45700">
            <a:normAutofit/>
          </a:bodyPr>
          <a:lstStyle/>
          <a:p>
            <a:pPr indent="0" lvl="0" marL="0" marR="0" rtl="0" algn="l">
              <a:lnSpc>
                <a:spcPct val="100000"/>
              </a:lnSpc>
              <a:spcBef>
                <a:spcPts val="0"/>
              </a:spcBef>
              <a:spcAft>
                <a:spcPts val="0"/>
              </a:spcAft>
              <a:buClr>
                <a:schemeClr val="lt1"/>
              </a:buClr>
              <a:buSzPts val="1600"/>
              <a:buFont typeface="Arial"/>
              <a:buNone/>
            </a:pPr>
            <a:r>
              <a:rPr b="0" i="0" lang="en-GB" sz="1600" u="none" cap="none" strike="noStrike">
                <a:solidFill>
                  <a:schemeClr val="lt1"/>
                </a:solidFill>
                <a:latin typeface="Arial"/>
                <a:ea typeface="Arial"/>
                <a:cs typeface="Arial"/>
                <a:sym typeface="Arial"/>
              </a:rPr>
              <a:t>Freedom of movement for Palestinians in the West Bank and East Jerusalem</a:t>
            </a:r>
            <a:endParaRPr b="0" i="0" sz="1600" u="none" cap="none" strike="noStrike">
              <a:solidFill>
                <a:schemeClr val="lt1"/>
              </a:solidFill>
              <a:latin typeface="Arial"/>
              <a:ea typeface="Arial"/>
              <a:cs typeface="Arial"/>
              <a:sym typeface="Arial"/>
            </a:endParaRPr>
          </a:p>
        </p:txBody>
      </p:sp>
      <p:sp>
        <p:nvSpPr>
          <p:cNvPr id="95" name="Google Shape;95;p1"/>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6000"/>
              <a:buFont typeface="Arial"/>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Arial"/>
              <a:buNone/>
            </a:pPr>
            <a:r>
              <a:t/>
            </a:r>
            <a:endParaRPr/>
          </a:p>
        </p:txBody>
      </p:sp>
      <p:sp>
        <p:nvSpPr>
          <p:cNvPr id="102" name="Google Shape;102;p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
        <p:nvSpPr>
          <p:cNvPr id="103" name="Google Shape;103;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GB"/>
              <a:t>All resources at quaker.org.uk/teaching</a:t>
            </a:r>
            <a:endParaRPr/>
          </a:p>
        </p:txBody>
      </p:sp>
      <p:sp>
        <p:nvSpPr>
          <p:cNvPr id="104" name="Google Shape;104;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pic>
        <p:nvPicPr>
          <p:cNvPr id="105" name="Google Shape;105;p2"/>
          <p:cNvPicPr preferRelativeResize="0"/>
          <p:nvPr/>
        </p:nvPicPr>
        <p:blipFill rotWithShape="1">
          <a:blip r:embed="rId3">
            <a:alphaModFix/>
          </a:blip>
          <a:srcRect b="0" l="0" r="0" t="0"/>
          <a:stretch/>
        </p:blipFill>
        <p:spPr>
          <a:xfrm>
            <a:off x="2981854" y="365125"/>
            <a:ext cx="8397346" cy="581183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accent2"/>
              </a:buClr>
              <a:buSzPts val="4400"/>
              <a:buFont typeface="Arial"/>
              <a:buNone/>
            </a:pPr>
            <a:r>
              <a:rPr b="1" lang="en-GB">
                <a:solidFill>
                  <a:schemeClr val="accent2"/>
                </a:solidFill>
                <a:latin typeface="Arial"/>
                <a:ea typeface="Arial"/>
                <a:cs typeface="Arial"/>
                <a:sym typeface="Arial"/>
              </a:rPr>
              <a:t>Fill in the rest of your diary</a:t>
            </a:r>
            <a:endParaRPr b="1">
              <a:solidFill>
                <a:schemeClr val="accent2"/>
              </a:solidFill>
              <a:latin typeface="Arial"/>
              <a:ea typeface="Arial"/>
              <a:cs typeface="Arial"/>
              <a:sym typeface="Arial"/>
            </a:endParaRPr>
          </a:p>
        </p:txBody>
      </p:sp>
      <p:sp>
        <p:nvSpPr>
          <p:cNvPr id="111" name="Google Shape;111;p3"/>
          <p:cNvSpPr txBox="1"/>
          <p:nvPr>
            <p:ph idx="1" type="body"/>
          </p:nvPr>
        </p:nvSpPr>
        <p:spPr>
          <a:xfrm>
            <a:off x="6562524" y="1653382"/>
            <a:ext cx="2452889" cy="5204618"/>
          </a:xfrm>
          <a:prstGeom prst="rect">
            <a:avLst/>
          </a:prstGeom>
          <a:noFill/>
          <a:ln>
            <a:noFill/>
          </a:ln>
        </p:spPr>
        <p:txBody>
          <a:bodyPr anchorCtr="0" anchor="t" bIns="45700" lIns="91425" spcFirstLastPara="1" rIns="91425" wrap="square" tIns="45700">
            <a:normAutofit fontScale="62500" lnSpcReduction="20000"/>
          </a:bodyPr>
          <a:lstStyle/>
          <a:p>
            <a:pPr indent="-228600" lvl="0" marL="228600" rtl="0" algn="l">
              <a:lnSpc>
                <a:spcPct val="90000"/>
              </a:lnSpc>
              <a:spcBef>
                <a:spcPts val="0"/>
              </a:spcBef>
              <a:spcAft>
                <a:spcPts val="0"/>
              </a:spcAft>
              <a:buClr>
                <a:schemeClr val="dk1"/>
              </a:buClr>
              <a:buSzPct val="100000"/>
              <a:buChar char="•"/>
            </a:pPr>
            <a:r>
              <a:rPr lang="en-GB"/>
              <a:t>Village Mosque</a:t>
            </a:r>
            <a:endParaRPr/>
          </a:p>
          <a:p>
            <a:pPr indent="-228600" lvl="0" marL="228600" rtl="0" algn="l">
              <a:lnSpc>
                <a:spcPct val="90000"/>
              </a:lnSpc>
              <a:spcBef>
                <a:spcPts val="1000"/>
              </a:spcBef>
              <a:spcAft>
                <a:spcPts val="0"/>
              </a:spcAft>
              <a:buClr>
                <a:schemeClr val="dk1"/>
              </a:buClr>
              <a:buSzPct val="100000"/>
              <a:buChar char="•"/>
            </a:pPr>
            <a:r>
              <a:rPr lang="en-GB"/>
              <a:t>Friends/family</a:t>
            </a:r>
            <a:endParaRPr/>
          </a:p>
          <a:p>
            <a:pPr indent="-228600" lvl="0" marL="228600" rtl="0" algn="l">
              <a:lnSpc>
                <a:spcPct val="90000"/>
              </a:lnSpc>
              <a:spcBef>
                <a:spcPts val="1000"/>
              </a:spcBef>
              <a:spcAft>
                <a:spcPts val="0"/>
              </a:spcAft>
              <a:buClr>
                <a:schemeClr val="dk1"/>
              </a:buClr>
              <a:buSzPct val="100000"/>
              <a:buChar char="•"/>
            </a:pPr>
            <a:r>
              <a:rPr lang="en-GB"/>
              <a:t>al-Aqsa Mosque and other holy sites</a:t>
            </a:r>
            <a:endParaRPr/>
          </a:p>
          <a:p>
            <a:pPr indent="-228600" lvl="0" marL="228600" rtl="0" algn="l">
              <a:lnSpc>
                <a:spcPct val="90000"/>
              </a:lnSpc>
              <a:spcBef>
                <a:spcPts val="1000"/>
              </a:spcBef>
              <a:spcAft>
                <a:spcPts val="0"/>
              </a:spcAft>
              <a:buClr>
                <a:schemeClr val="dk1"/>
              </a:buClr>
              <a:buSzPct val="100000"/>
              <a:buChar char="•"/>
            </a:pPr>
            <a:r>
              <a:rPr lang="en-GB"/>
              <a:t>Elementary School</a:t>
            </a:r>
            <a:endParaRPr/>
          </a:p>
          <a:p>
            <a:pPr indent="-228600" lvl="0" marL="228600" rtl="0" algn="l">
              <a:lnSpc>
                <a:spcPct val="90000"/>
              </a:lnSpc>
              <a:spcBef>
                <a:spcPts val="1000"/>
              </a:spcBef>
              <a:spcAft>
                <a:spcPts val="0"/>
              </a:spcAft>
              <a:buClr>
                <a:schemeClr val="dk1"/>
              </a:buClr>
              <a:buSzPct val="100000"/>
              <a:buChar char="•"/>
            </a:pPr>
            <a:r>
              <a:rPr lang="en-GB"/>
              <a:t>Market place</a:t>
            </a:r>
            <a:endParaRPr/>
          </a:p>
          <a:p>
            <a:pPr indent="-228600" lvl="0" marL="228600" rtl="0" algn="l">
              <a:lnSpc>
                <a:spcPct val="90000"/>
              </a:lnSpc>
              <a:spcBef>
                <a:spcPts val="1000"/>
              </a:spcBef>
              <a:spcAft>
                <a:spcPts val="0"/>
              </a:spcAft>
              <a:buClr>
                <a:schemeClr val="dk1"/>
              </a:buClr>
              <a:buSzPct val="100000"/>
              <a:buChar char="•"/>
            </a:pPr>
            <a:r>
              <a:rPr lang="en-GB"/>
              <a:t>Large Hospital</a:t>
            </a:r>
            <a:endParaRPr/>
          </a:p>
          <a:p>
            <a:pPr indent="-228600" lvl="0" marL="228600" rtl="0" algn="l">
              <a:lnSpc>
                <a:spcPct val="90000"/>
              </a:lnSpc>
              <a:spcBef>
                <a:spcPts val="1000"/>
              </a:spcBef>
              <a:spcAft>
                <a:spcPts val="0"/>
              </a:spcAft>
              <a:buClr>
                <a:schemeClr val="dk1"/>
              </a:buClr>
              <a:buSzPct val="100000"/>
              <a:buChar char="•"/>
            </a:pPr>
            <a:r>
              <a:rPr lang="en-GB"/>
              <a:t>Large sports and</a:t>
            </a:r>
            <a:endParaRPr/>
          </a:p>
          <a:p>
            <a:pPr indent="-228600" lvl="0" marL="228600" rtl="0" algn="l">
              <a:lnSpc>
                <a:spcPct val="90000"/>
              </a:lnSpc>
              <a:spcBef>
                <a:spcPts val="1000"/>
              </a:spcBef>
              <a:spcAft>
                <a:spcPts val="0"/>
              </a:spcAft>
              <a:buClr>
                <a:schemeClr val="dk1"/>
              </a:buClr>
              <a:buSzPct val="100000"/>
              <a:buChar char="•"/>
            </a:pPr>
            <a:r>
              <a:rPr lang="en-GB"/>
              <a:t>entertainment facilities</a:t>
            </a:r>
            <a:endParaRPr/>
          </a:p>
          <a:p>
            <a:pPr indent="-228600" lvl="0" marL="228600" rtl="0" algn="l">
              <a:lnSpc>
                <a:spcPct val="90000"/>
              </a:lnSpc>
              <a:spcBef>
                <a:spcPts val="1000"/>
              </a:spcBef>
              <a:spcAft>
                <a:spcPts val="0"/>
              </a:spcAft>
              <a:buClr>
                <a:schemeClr val="dk1"/>
              </a:buClr>
              <a:buSzPct val="100000"/>
              <a:buChar char="•"/>
            </a:pPr>
            <a:r>
              <a:rPr lang="en-GB"/>
              <a:t>High School</a:t>
            </a:r>
            <a:endParaRPr/>
          </a:p>
          <a:p>
            <a:pPr indent="-228600" lvl="0" marL="228600" rtl="0" algn="l">
              <a:lnSpc>
                <a:spcPct val="90000"/>
              </a:lnSpc>
              <a:spcBef>
                <a:spcPts val="1000"/>
              </a:spcBef>
              <a:spcAft>
                <a:spcPts val="0"/>
              </a:spcAft>
              <a:buClr>
                <a:schemeClr val="dk1"/>
              </a:buClr>
              <a:buSzPct val="100000"/>
              <a:buChar char="•"/>
            </a:pPr>
            <a:r>
              <a:rPr lang="en-GB"/>
              <a:t>University</a:t>
            </a:r>
            <a:endParaRPr/>
          </a:p>
          <a:p>
            <a:pPr indent="-228600" lvl="0" marL="228600" rtl="0" algn="l">
              <a:lnSpc>
                <a:spcPct val="90000"/>
              </a:lnSpc>
              <a:spcBef>
                <a:spcPts val="1000"/>
              </a:spcBef>
              <a:spcAft>
                <a:spcPts val="0"/>
              </a:spcAft>
              <a:buClr>
                <a:schemeClr val="dk1"/>
              </a:buClr>
              <a:buSzPct val="100000"/>
              <a:buChar char="•"/>
            </a:pPr>
            <a:r>
              <a:rPr lang="en-GB"/>
              <a:t>High School</a:t>
            </a:r>
            <a:endParaRPr/>
          </a:p>
          <a:p>
            <a:pPr indent="-228600" lvl="0" marL="228600" rtl="0" algn="l">
              <a:lnSpc>
                <a:spcPct val="90000"/>
              </a:lnSpc>
              <a:spcBef>
                <a:spcPts val="1000"/>
              </a:spcBef>
              <a:spcAft>
                <a:spcPts val="0"/>
              </a:spcAft>
              <a:buClr>
                <a:schemeClr val="dk1"/>
              </a:buClr>
              <a:buSzPct val="100000"/>
              <a:buChar char="•"/>
            </a:pPr>
            <a:r>
              <a:rPr lang="en-GB"/>
              <a:t>University</a:t>
            </a:r>
            <a:endParaRPr/>
          </a:p>
          <a:p>
            <a:pPr indent="-228600" lvl="0" marL="228600" rtl="0" algn="l">
              <a:lnSpc>
                <a:spcPct val="90000"/>
              </a:lnSpc>
              <a:spcBef>
                <a:spcPts val="1000"/>
              </a:spcBef>
              <a:spcAft>
                <a:spcPts val="0"/>
              </a:spcAft>
              <a:buClr>
                <a:schemeClr val="dk1"/>
              </a:buClr>
              <a:buSzPct val="100000"/>
              <a:buChar char="•"/>
            </a:pPr>
            <a:r>
              <a:rPr lang="en-GB"/>
              <a:t>Hospital</a:t>
            </a:r>
            <a:endParaRPr/>
          </a:p>
        </p:txBody>
      </p:sp>
      <p:pic>
        <p:nvPicPr>
          <p:cNvPr id="112" name="Google Shape;112;p3"/>
          <p:cNvPicPr preferRelativeResize="0"/>
          <p:nvPr/>
        </p:nvPicPr>
        <p:blipFill rotWithShape="1">
          <a:blip r:embed="rId3">
            <a:alphaModFix/>
          </a:blip>
          <a:srcRect b="1843" l="0" r="1649" t="0"/>
          <a:stretch/>
        </p:blipFill>
        <p:spPr>
          <a:xfrm>
            <a:off x="0" y="1653382"/>
            <a:ext cx="6444867" cy="5204618"/>
          </a:xfrm>
          <a:prstGeom prst="rect">
            <a:avLst/>
          </a:prstGeom>
          <a:noFill/>
          <a:ln>
            <a:noFill/>
          </a:ln>
        </p:spPr>
      </p:pic>
      <p:sp>
        <p:nvSpPr>
          <p:cNvPr id="113" name="Google Shape;113;p3"/>
          <p:cNvSpPr txBox="1"/>
          <p:nvPr/>
        </p:nvSpPr>
        <p:spPr>
          <a:xfrm>
            <a:off x="9339262" y="1558486"/>
            <a:ext cx="2462213" cy="5060949"/>
          </a:xfrm>
          <a:prstGeom prst="rect">
            <a:avLst/>
          </a:prstGeom>
          <a:noFill/>
          <a:ln>
            <a:noFill/>
          </a:ln>
        </p:spPr>
        <p:txBody>
          <a:bodyPr anchorCtr="0" anchor="t" bIns="45700" lIns="91425" spcFirstLastPara="1" rIns="91425" wrap="square" tIns="45700">
            <a:normAutofit/>
          </a:bodyPr>
          <a:lstStyle/>
          <a:p>
            <a:pPr indent="-228600" lvl="0" marL="228600" marR="0" rtl="0" algn="l">
              <a:lnSpc>
                <a:spcPct val="90000"/>
              </a:lnSpc>
              <a:spcBef>
                <a:spcPts val="0"/>
              </a:spcBef>
              <a:spcAft>
                <a:spcPts val="0"/>
              </a:spcAft>
              <a:buClr>
                <a:schemeClr val="dk1"/>
              </a:buClr>
              <a:buSzPts val="2000"/>
              <a:buFont typeface="Arial"/>
              <a:buChar char="•"/>
            </a:pPr>
            <a:r>
              <a:rPr b="0" i="0" lang="en-GB" sz="2000" u="none" cap="none" strike="noStrike">
                <a:solidFill>
                  <a:schemeClr val="dk1"/>
                </a:solidFill>
                <a:latin typeface="Calibri"/>
                <a:ea typeface="Calibri"/>
                <a:cs typeface="Calibri"/>
                <a:sym typeface="Calibri"/>
              </a:rPr>
              <a:t>Friends/family in… (choose a location)</a:t>
            </a:r>
            <a:endParaRPr/>
          </a:p>
          <a:p>
            <a:pPr indent="-228600" lvl="0" marL="228600" marR="0" rtl="0" algn="l">
              <a:lnSpc>
                <a:spcPct val="90000"/>
              </a:lnSpc>
              <a:spcBef>
                <a:spcPts val="1000"/>
              </a:spcBef>
              <a:spcAft>
                <a:spcPts val="0"/>
              </a:spcAft>
              <a:buClr>
                <a:schemeClr val="dk1"/>
              </a:buClr>
              <a:buSzPts val="2000"/>
              <a:buFont typeface="Arial"/>
              <a:buChar char="•"/>
            </a:pPr>
            <a:r>
              <a:rPr b="0" i="0" lang="en-GB" sz="2000" u="none" cap="none" strike="noStrike">
                <a:solidFill>
                  <a:schemeClr val="dk1"/>
                </a:solidFill>
                <a:latin typeface="Calibri"/>
                <a:ea typeface="Calibri"/>
                <a:cs typeface="Calibri"/>
                <a:sym typeface="Calibri"/>
              </a:rPr>
              <a:t>Sports and entertainment facilities</a:t>
            </a:r>
            <a:endParaRPr/>
          </a:p>
          <a:p>
            <a:pPr indent="-228600" lvl="0" marL="228600" marR="0" rtl="0" algn="l">
              <a:lnSpc>
                <a:spcPct val="90000"/>
              </a:lnSpc>
              <a:spcBef>
                <a:spcPts val="1000"/>
              </a:spcBef>
              <a:spcAft>
                <a:spcPts val="0"/>
              </a:spcAft>
              <a:buClr>
                <a:schemeClr val="dk1"/>
              </a:buClr>
              <a:buSzPts val="2000"/>
              <a:buFont typeface="Arial"/>
              <a:buChar char="•"/>
            </a:pPr>
            <a:r>
              <a:rPr b="0" i="0" lang="en-GB" sz="2000" u="none" cap="none" strike="noStrike">
                <a:solidFill>
                  <a:schemeClr val="dk1"/>
                </a:solidFill>
                <a:latin typeface="Calibri"/>
                <a:ea typeface="Calibri"/>
                <a:cs typeface="Calibri"/>
                <a:sym typeface="Calibri"/>
              </a:rPr>
              <a:t>Bus station</a:t>
            </a:r>
            <a:endParaRPr/>
          </a:p>
          <a:p>
            <a:pPr indent="-228600" lvl="0" marL="228600" marR="0" rtl="0" algn="l">
              <a:lnSpc>
                <a:spcPct val="90000"/>
              </a:lnSpc>
              <a:spcBef>
                <a:spcPts val="1000"/>
              </a:spcBef>
              <a:spcAft>
                <a:spcPts val="0"/>
              </a:spcAft>
              <a:buClr>
                <a:schemeClr val="dk1"/>
              </a:buClr>
              <a:buSzPts val="2000"/>
              <a:buFont typeface="Arial"/>
              <a:buChar char="•"/>
            </a:pPr>
            <a:r>
              <a:rPr b="0" i="0" lang="en-GB" sz="2000" u="none" cap="none" strike="noStrike">
                <a:solidFill>
                  <a:schemeClr val="dk1"/>
                </a:solidFill>
                <a:latin typeface="Calibri"/>
                <a:ea typeface="Calibri"/>
                <a:cs typeface="Calibri"/>
                <a:sym typeface="Calibri"/>
              </a:rPr>
              <a:t>The Bank</a:t>
            </a:r>
            <a:endParaRPr/>
          </a:p>
          <a:p>
            <a:pPr indent="-228600" lvl="0" marL="228600" marR="0" rtl="0" algn="l">
              <a:lnSpc>
                <a:spcPct val="90000"/>
              </a:lnSpc>
              <a:spcBef>
                <a:spcPts val="1000"/>
              </a:spcBef>
              <a:spcAft>
                <a:spcPts val="0"/>
              </a:spcAft>
              <a:buClr>
                <a:schemeClr val="dk1"/>
              </a:buClr>
              <a:buSzPts val="2000"/>
              <a:buFont typeface="Arial"/>
              <a:buChar char="•"/>
            </a:pPr>
            <a:r>
              <a:rPr b="0" i="0" lang="en-GB" sz="2000" u="none" cap="none" strike="noStrike">
                <a:solidFill>
                  <a:schemeClr val="dk1"/>
                </a:solidFill>
                <a:latin typeface="Calibri"/>
                <a:ea typeface="Calibri"/>
                <a:cs typeface="Calibri"/>
                <a:sym typeface="Calibri"/>
              </a:rPr>
              <a:t>Primary school</a:t>
            </a:r>
            <a:endParaRPr/>
          </a:p>
          <a:p>
            <a:pPr indent="-228600" lvl="0" marL="228600" marR="0" rtl="0" algn="l">
              <a:lnSpc>
                <a:spcPct val="90000"/>
              </a:lnSpc>
              <a:spcBef>
                <a:spcPts val="1000"/>
              </a:spcBef>
              <a:spcAft>
                <a:spcPts val="0"/>
              </a:spcAft>
              <a:buClr>
                <a:schemeClr val="dk1"/>
              </a:buClr>
              <a:buSzPts val="2000"/>
              <a:buFont typeface="Arial"/>
              <a:buChar char="•"/>
            </a:pPr>
            <a:r>
              <a:rPr b="0" i="0" lang="en-GB" sz="2000" u="none" cap="none" strike="noStrike">
                <a:solidFill>
                  <a:schemeClr val="dk1"/>
                </a:solidFill>
                <a:latin typeface="Calibri"/>
                <a:ea typeface="Calibri"/>
                <a:cs typeface="Calibri"/>
                <a:sym typeface="Calibri"/>
              </a:rPr>
              <a:t>Big Mosque</a:t>
            </a:r>
            <a:endParaRPr/>
          </a:p>
          <a:p>
            <a:pPr indent="-228600" lvl="0" marL="228600" marR="0" rtl="0" algn="l">
              <a:lnSpc>
                <a:spcPct val="90000"/>
              </a:lnSpc>
              <a:spcBef>
                <a:spcPts val="1000"/>
              </a:spcBef>
              <a:spcAft>
                <a:spcPts val="0"/>
              </a:spcAft>
              <a:buClr>
                <a:schemeClr val="dk1"/>
              </a:buClr>
              <a:buSzPts val="2000"/>
              <a:buFont typeface="Arial"/>
              <a:buChar char="•"/>
            </a:pPr>
            <a:r>
              <a:rPr b="0" i="0" lang="en-GB" sz="2000" u="none" cap="none" strike="noStrike">
                <a:solidFill>
                  <a:schemeClr val="dk1"/>
                </a:solidFill>
                <a:latin typeface="Calibri"/>
                <a:ea typeface="Calibri"/>
                <a:cs typeface="Calibri"/>
                <a:sym typeface="Calibri"/>
              </a:rPr>
              <a:t>Small Shop</a:t>
            </a:r>
            <a:endParaRPr/>
          </a:p>
          <a:p>
            <a:pPr indent="-228600" lvl="0" marL="228600" marR="0" rtl="0" algn="l">
              <a:lnSpc>
                <a:spcPct val="90000"/>
              </a:lnSpc>
              <a:spcBef>
                <a:spcPts val="1000"/>
              </a:spcBef>
              <a:spcAft>
                <a:spcPts val="0"/>
              </a:spcAft>
              <a:buClr>
                <a:schemeClr val="dk1"/>
              </a:buClr>
              <a:buSzPts val="2000"/>
              <a:buFont typeface="Arial"/>
              <a:buChar char="•"/>
            </a:pPr>
            <a:r>
              <a:rPr b="0" i="0" lang="en-GB" sz="2000" u="none" cap="none" strike="noStrike">
                <a:solidFill>
                  <a:schemeClr val="dk1"/>
                </a:solidFill>
                <a:latin typeface="Calibri"/>
                <a:ea typeface="Calibri"/>
                <a:cs typeface="Calibri"/>
                <a:sym typeface="Calibri"/>
              </a:rPr>
              <a:t>Friends/family</a:t>
            </a:r>
            <a:endParaRPr/>
          </a:p>
          <a:p>
            <a:pPr indent="-228600" lvl="0" marL="228600" marR="0" rtl="0" algn="l">
              <a:lnSpc>
                <a:spcPct val="90000"/>
              </a:lnSpc>
              <a:spcBef>
                <a:spcPts val="1000"/>
              </a:spcBef>
              <a:spcAft>
                <a:spcPts val="0"/>
              </a:spcAft>
              <a:buClr>
                <a:schemeClr val="dk1"/>
              </a:buClr>
              <a:buSzPts val="2000"/>
              <a:buFont typeface="Arial"/>
              <a:buChar char="•"/>
            </a:pPr>
            <a:r>
              <a:rPr b="0" i="0" lang="en-GB" sz="2000" u="none" cap="none" strike="noStrike">
                <a:solidFill>
                  <a:schemeClr val="dk1"/>
                </a:solidFill>
                <a:latin typeface="Calibri"/>
                <a:ea typeface="Calibri"/>
                <a:cs typeface="Calibri"/>
                <a:sym typeface="Calibri"/>
              </a:rPr>
              <a:t>Farm</a:t>
            </a:r>
            <a:endParaRPr b="0" i="0" sz="2000" u="none" cap="none" strike="noStrike">
              <a:solidFill>
                <a:schemeClr val="dk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pic>
        <p:nvPicPr>
          <p:cNvPr id="118" name="Google Shape;118;p4"/>
          <p:cNvPicPr preferRelativeResize="0"/>
          <p:nvPr>
            <p:ph idx="1" type="body"/>
          </p:nvPr>
        </p:nvPicPr>
        <p:blipFill rotWithShape="1">
          <a:blip r:embed="rId3">
            <a:alphaModFix/>
          </a:blip>
          <a:srcRect b="0" l="0" r="0" t="8400"/>
          <a:stretch/>
        </p:blipFill>
        <p:spPr>
          <a:xfrm>
            <a:off x="1005418" y="1690688"/>
            <a:ext cx="2829614" cy="2331275"/>
          </a:xfrm>
          <a:prstGeom prst="rect">
            <a:avLst/>
          </a:prstGeom>
          <a:noFill/>
          <a:ln>
            <a:noFill/>
          </a:ln>
        </p:spPr>
      </p:pic>
      <p:pic>
        <p:nvPicPr>
          <p:cNvPr descr="Fitxer:North Gaza in Palestine.svg" id="119" name="Google Shape;119;p4"/>
          <p:cNvPicPr preferRelativeResize="0"/>
          <p:nvPr/>
        </p:nvPicPr>
        <p:blipFill rotWithShape="1">
          <a:blip r:embed="rId4">
            <a:alphaModFix/>
          </a:blip>
          <a:srcRect b="0" l="33712" r="0" t="8581"/>
          <a:stretch/>
        </p:blipFill>
        <p:spPr>
          <a:xfrm>
            <a:off x="3195863" y="533400"/>
            <a:ext cx="3981105" cy="6324600"/>
          </a:xfrm>
          <a:prstGeom prst="rect">
            <a:avLst/>
          </a:prstGeom>
          <a:noFill/>
          <a:ln>
            <a:noFill/>
          </a:ln>
        </p:spPr>
      </p:pic>
      <p:grpSp>
        <p:nvGrpSpPr>
          <p:cNvPr id="120" name="Google Shape;120;p4"/>
          <p:cNvGrpSpPr/>
          <p:nvPr/>
        </p:nvGrpSpPr>
        <p:grpSpPr>
          <a:xfrm>
            <a:off x="4446234" y="2389784"/>
            <a:ext cx="3802416" cy="4001491"/>
            <a:chOff x="4446095" y="2398438"/>
            <a:chExt cx="3802416" cy="4001491"/>
          </a:xfrm>
        </p:grpSpPr>
        <p:sp>
          <p:nvSpPr>
            <p:cNvPr id="121" name="Google Shape;121;p4"/>
            <p:cNvSpPr/>
            <p:nvPr/>
          </p:nvSpPr>
          <p:spPr>
            <a:xfrm rot="4504738">
              <a:off x="5558185" y="1855143"/>
              <a:ext cx="1573139" cy="3510627"/>
            </a:xfrm>
            <a:custGeom>
              <a:rect b="b" l="l" r="r" t="t"/>
              <a:pathLst>
                <a:path extrusionOk="0" h="15749" w="17200">
                  <a:moveTo>
                    <a:pt x="17200" y="0"/>
                  </a:moveTo>
                  <a:lnTo>
                    <a:pt x="6977" y="15749"/>
                  </a:lnTo>
                  <a:lnTo>
                    <a:pt x="2110" y="12980"/>
                  </a:lnTo>
                  <a:cubicBezTo>
                    <a:pt x="-1049" y="11614"/>
                    <a:pt x="-482" y="11985"/>
                    <a:pt x="2625" y="10597"/>
                  </a:cubicBezTo>
                  <a:lnTo>
                    <a:pt x="17200" y="0"/>
                  </a:lnTo>
                  <a:close/>
                </a:path>
              </a:pathLst>
            </a:custGeom>
            <a:solidFill>
              <a:schemeClr val="accent2">
                <a:alpha val="21960"/>
              </a:schemeClr>
            </a:solidFill>
            <a:ln>
              <a:noFill/>
            </a:ln>
            <a:effectLst>
              <a:outerShdw blurRad="50800" rotWithShape="0" algn="br" dir="13500000" dist="381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122" name="Google Shape;122;p4"/>
            <p:cNvPicPr preferRelativeResize="0"/>
            <p:nvPr/>
          </p:nvPicPr>
          <p:blipFill rotWithShape="1">
            <a:blip r:embed="rId5">
              <a:alphaModFix/>
            </a:blip>
            <a:srcRect b="4613" l="0" r="1711" t="0"/>
            <a:stretch/>
          </p:blipFill>
          <p:spPr>
            <a:xfrm>
              <a:off x="4612908" y="3909370"/>
              <a:ext cx="3635603" cy="2490559"/>
            </a:xfrm>
            <a:prstGeom prst="rect">
              <a:avLst/>
            </a:prstGeom>
            <a:noFill/>
            <a:ln>
              <a:noFill/>
            </a:ln>
          </p:spPr>
        </p:pic>
      </p:grpSp>
      <p:pic>
        <p:nvPicPr>
          <p:cNvPr id="123" name="Google Shape;123;p4"/>
          <p:cNvPicPr preferRelativeResize="0"/>
          <p:nvPr/>
        </p:nvPicPr>
        <p:blipFill rotWithShape="1">
          <a:blip r:embed="rId6">
            <a:alphaModFix/>
          </a:blip>
          <a:srcRect b="0" l="0" r="50517" t="0"/>
          <a:stretch/>
        </p:blipFill>
        <p:spPr>
          <a:xfrm>
            <a:off x="8291120" y="96606"/>
            <a:ext cx="3882219" cy="6625534"/>
          </a:xfrm>
          <a:prstGeom prst="rect">
            <a:avLst/>
          </a:prstGeom>
          <a:noFill/>
          <a:ln>
            <a:noFill/>
          </a:ln>
        </p:spPr>
      </p:pic>
      <p:pic>
        <p:nvPicPr>
          <p:cNvPr id="124" name="Google Shape;124;p4"/>
          <p:cNvPicPr preferRelativeResize="0"/>
          <p:nvPr/>
        </p:nvPicPr>
        <p:blipFill rotWithShape="1">
          <a:blip r:embed="rId7">
            <a:alphaModFix/>
          </a:blip>
          <a:srcRect b="47978" l="50046" r="1350" t="141"/>
          <a:stretch/>
        </p:blipFill>
        <p:spPr>
          <a:xfrm>
            <a:off x="18661" y="1690688"/>
            <a:ext cx="3813110" cy="3437370"/>
          </a:xfrm>
          <a:prstGeom prst="rect">
            <a:avLst/>
          </a:prstGeom>
          <a:noFill/>
          <a:ln>
            <a:noFill/>
          </a:ln>
        </p:spPr>
      </p:pic>
      <p:sp>
        <p:nvSpPr>
          <p:cNvPr id="125" name="Google Shape;125;p4"/>
          <p:cNvSpPr/>
          <p:nvPr/>
        </p:nvSpPr>
        <p:spPr>
          <a:xfrm flipH="1">
            <a:off x="838200" y="3536371"/>
            <a:ext cx="2996832" cy="1492829"/>
          </a:xfrm>
          <a:prstGeom prst="rtTriangle">
            <a:avLst/>
          </a:prstGeom>
          <a:solidFill>
            <a:srgbClr val="9FDD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26" name="Google Shape;126;p4"/>
          <p:cNvSpPr/>
          <p:nvPr/>
        </p:nvSpPr>
        <p:spPr>
          <a:xfrm>
            <a:off x="60324" y="4965191"/>
            <a:ext cx="3800475" cy="168783"/>
          </a:xfrm>
          <a:prstGeom prst="rect">
            <a:avLst/>
          </a:prstGeom>
          <a:solidFill>
            <a:srgbClr val="9FDD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27" name="Google Shape;127;p4"/>
          <p:cNvSpPr txBox="1"/>
          <p:nvPr>
            <p:ph type="title"/>
          </p:nvPr>
        </p:nvSpPr>
        <p:spPr>
          <a:xfrm>
            <a:off x="469014" y="365125"/>
            <a:ext cx="2893312"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accent2"/>
              </a:buClr>
              <a:buSzPts val="4400"/>
              <a:buFont typeface="Arial"/>
              <a:buNone/>
            </a:pPr>
            <a:r>
              <a:rPr b="1" lang="en-GB">
                <a:solidFill>
                  <a:schemeClr val="accent2"/>
                </a:solidFill>
              </a:rPr>
              <a:t>Locations</a:t>
            </a:r>
            <a:endParaRPr b="1">
              <a:solidFill>
                <a:schemeClr val="accent2"/>
              </a:solidFil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3" presetSubtype="16">
                                  <p:stCondLst>
                                    <p:cond delay="0"/>
                                  </p:stCondLst>
                                  <p:childTnLst>
                                    <p:set>
                                      <p:cBhvr>
                                        <p:cTn dur="1" fill="hold">
                                          <p:stCondLst>
                                            <p:cond delay="0"/>
                                          </p:stCondLst>
                                        </p:cTn>
                                        <p:tgtEl>
                                          <p:spTgt spid="120"/>
                                        </p:tgtEl>
                                        <p:attrNameLst>
                                          <p:attrName>style.visibility</p:attrName>
                                        </p:attrNameLst>
                                      </p:cBhvr>
                                      <p:to>
                                        <p:strVal val="visible"/>
                                      </p:to>
                                    </p:set>
                                    <p:anim calcmode="lin" valueType="num">
                                      <p:cBhvr additive="base">
                                        <p:cTn dur="500"/>
                                        <p:tgtEl>
                                          <p:spTgt spid="120"/>
                                        </p:tgtEl>
                                        <p:attrNameLst>
                                          <p:attrName>ppt_w</p:attrName>
                                        </p:attrNameLst>
                                      </p:cBhvr>
                                      <p:tavLst>
                                        <p:tav fmla="" tm="0">
                                          <p:val>
                                            <p:strVal val="0"/>
                                          </p:val>
                                        </p:tav>
                                        <p:tav fmla="" tm="100000">
                                          <p:val>
                                            <p:strVal val="#ppt_w"/>
                                          </p:val>
                                        </p:tav>
                                      </p:tavLst>
                                    </p:anim>
                                    <p:anim calcmode="lin" valueType="num">
                                      <p:cBhvr additive="base">
                                        <p:cTn dur="500"/>
                                        <p:tgtEl>
                                          <p:spTgt spid="120"/>
                                        </p:tgtEl>
                                        <p:attrNameLst>
                                          <p:attrName>ppt_h</p:attrName>
                                        </p:attrNameLst>
                                      </p:cBhvr>
                                      <p:tavLst>
                                        <p:tav fmla="" tm="0">
                                          <p:val>
                                            <p:strVal val="0"/>
                                          </p:val>
                                        </p:tav>
                                        <p:tav fmla="" tm="100000">
                                          <p:val>
                                            <p:strVal val="#ppt_h"/>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5"/>
          <p:cNvSpPr txBox="1"/>
          <p:nvPr>
            <p:ph type="title"/>
          </p:nvPr>
        </p:nvSpPr>
        <p:spPr>
          <a:xfrm>
            <a:off x="838200" y="65087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accent2"/>
              </a:buClr>
              <a:buSzPts val="4400"/>
              <a:buFont typeface="Arial"/>
              <a:buNone/>
            </a:pPr>
            <a:r>
              <a:rPr b="1" lang="en-GB">
                <a:solidFill>
                  <a:schemeClr val="accent2"/>
                </a:solidFill>
              </a:rPr>
              <a:t>It depends who you are…</a:t>
            </a:r>
            <a:endParaRPr b="1">
              <a:solidFill>
                <a:schemeClr val="accent2"/>
              </a:solidFill>
            </a:endParaRPr>
          </a:p>
        </p:txBody>
      </p:sp>
      <p:sp>
        <p:nvSpPr>
          <p:cNvPr id="133" name="Google Shape;133;p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fontScale="85000" lnSpcReduction="20000"/>
          </a:bodyPr>
          <a:lstStyle/>
          <a:p>
            <a:pPr indent="-228600" lvl="0" marL="228600" rtl="0" algn="l">
              <a:lnSpc>
                <a:spcPct val="90000"/>
              </a:lnSpc>
              <a:spcBef>
                <a:spcPts val="0"/>
              </a:spcBef>
              <a:spcAft>
                <a:spcPts val="0"/>
              </a:spcAft>
              <a:buClr>
                <a:schemeClr val="dk1"/>
              </a:buClr>
              <a:buSzPct val="100000"/>
              <a:buChar char="•"/>
            </a:pPr>
            <a:r>
              <a:rPr lang="en-GB"/>
              <a:t>If you’re a </a:t>
            </a:r>
            <a:r>
              <a:rPr b="1" lang="en-GB"/>
              <a:t>Palestinian living in East Jerusalem, your blue ID card </a:t>
            </a:r>
            <a:r>
              <a:rPr lang="en-GB"/>
              <a:t>means you have freedom to move in and out of Jerusalem and throughout most of the West Bank. In practice, however, you are often stopped by border and civil police in Jerusalem.  Under Israeli law, if you live outside Jerusalem for seven years, you loseyour ID card and residency.</a:t>
            </a:r>
            <a:endParaRPr/>
          </a:p>
          <a:p>
            <a:pPr indent="-228600" lvl="0" marL="228600" rtl="0" algn="l">
              <a:lnSpc>
                <a:spcPct val="90000"/>
              </a:lnSpc>
              <a:spcBef>
                <a:spcPts val="1000"/>
              </a:spcBef>
              <a:spcAft>
                <a:spcPts val="0"/>
              </a:spcAft>
              <a:buClr>
                <a:schemeClr val="dk1"/>
              </a:buClr>
              <a:buSzPct val="100000"/>
              <a:buChar char="•"/>
            </a:pPr>
            <a:r>
              <a:rPr lang="en-GB"/>
              <a:t>If you’re a </a:t>
            </a:r>
            <a:r>
              <a:rPr b="1" lang="en-GB"/>
              <a:t>Palestinian living in the West Bank, your green ID </a:t>
            </a:r>
            <a:r>
              <a:rPr lang="en-GB"/>
              <a:t>is needed to pass through the many checkpoints, but you need a special permit to go to East Jerusalem, which the Israeli government says is part of Israel. </a:t>
            </a:r>
            <a:endParaRPr/>
          </a:p>
          <a:p>
            <a:pPr indent="-228600" lvl="0" marL="228600" rtl="0" algn="l">
              <a:lnSpc>
                <a:spcPct val="90000"/>
              </a:lnSpc>
              <a:spcBef>
                <a:spcPts val="1000"/>
              </a:spcBef>
              <a:spcAft>
                <a:spcPts val="0"/>
              </a:spcAft>
              <a:buClr>
                <a:schemeClr val="dk1"/>
              </a:buClr>
              <a:buSzPct val="100000"/>
              <a:buChar char="•"/>
            </a:pPr>
            <a:r>
              <a:rPr lang="en-GB"/>
              <a:t>If you’re a </a:t>
            </a:r>
            <a:r>
              <a:rPr b="1" lang="en-GB"/>
              <a:t>Palestinian living in Gaza</a:t>
            </a:r>
            <a:r>
              <a:rPr lang="en-GB"/>
              <a:t>, you can travel within the Gaza Strip (7 miles at it’s widest point), but it’s very difficult to leave.</a:t>
            </a:r>
            <a:endParaRPr/>
          </a:p>
          <a:p>
            <a:pPr indent="-228600" lvl="0" marL="228600" rtl="0" algn="l">
              <a:lnSpc>
                <a:spcPct val="90000"/>
              </a:lnSpc>
              <a:spcBef>
                <a:spcPts val="1000"/>
              </a:spcBef>
              <a:spcAft>
                <a:spcPts val="0"/>
              </a:spcAft>
              <a:buClr>
                <a:schemeClr val="dk1"/>
              </a:buClr>
              <a:buSzPct val="100000"/>
              <a:buChar char="•"/>
            </a:pPr>
            <a:r>
              <a:rPr lang="en-GB"/>
              <a:t>If you are an </a:t>
            </a:r>
            <a:r>
              <a:rPr b="1" lang="en-GB"/>
              <a:t>Israeli citizen, </a:t>
            </a:r>
            <a:r>
              <a:rPr lang="en-GB"/>
              <a:t>whether Jewish or Arab, you are not supposed to travel to Palestinian cities (Area A), but you can travel in the West Bank without going through checkpoints, using separate roads and infrastructure. Israeli cars have different number plates. Jewish settlers in the West Bank can easily travel back and forth.</a:t>
            </a:r>
            <a:endParaRPr/>
          </a:p>
        </p:txBody>
      </p:sp>
      <p:sp>
        <p:nvSpPr>
          <p:cNvPr id="134" name="Google Shape;134;p5"/>
          <p:cNvSpPr/>
          <p:nvPr/>
        </p:nvSpPr>
        <p:spPr>
          <a:xfrm>
            <a:off x="0" y="0"/>
            <a:ext cx="12192000" cy="51185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135" name="Google Shape;135;p5"/>
          <p:cNvPicPr preferRelativeResize="0"/>
          <p:nvPr/>
        </p:nvPicPr>
        <p:blipFill rotWithShape="1">
          <a:blip r:embed="rId3">
            <a:alphaModFix/>
          </a:blip>
          <a:srcRect b="0" l="0" r="0" t="0"/>
          <a:stretch/>
        </p:blipFill>
        <p:spPr>
          <a:xfrm>
            <a:off x="8604845" y="303692"/>
            <a:ext cx="3190207" cy="23399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6"/>
          <p:cNvSpPr txBox="1"/>
          <p:nvPr>
            <p:ph type="title"/>
          </p:nvPr>
        </p:nvSpPr>
        <p:spPr>
          <a:xfrm>
            <a:off x="628650" y="408160"/>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accent2"/>
              </a:buClr>
              <a:buSzPts val="4400"/>
              <a:buFont typeface="Arial"/>
              <a:buNone/>
            </a:pPr>
            <a:r>
              <a:rPr b="1" lang="en-GB">
                <a:solidFill>
                  <a:schemeClr val="accent2"/>
                </a:solidFill>
              </a:rPr>
              <a:t>What is the “DCO”?</a:t>
            </a:r>
            <a:endParaRPr b="1">
              <a:solidFill>
                <a:schemeClr val="accent2"/>
              </a:solidFill>
            </a:endParaRPr>
          </a:p>
        </p:txBody>
      </p:sp>
      <p:pic>
        <p:nvPicPr>
          <p:cNvPr descr="Image result for district coordination office israel" id="141" name="Google Shape;141;p6"/>
          <p:cNvPicPr preferRelativeResize="0"/>
          <p:nvPr/>
        </p:nvPicPr>
        <p:blipFill rotWithShape="1">
          <a:blip r:embed="rId3">
            <a:alphaModFix/>
          </a:blip>
          <a:srcRect b="0" l="0" r="0" t="0"/>
          <a:stretch/>
        </p:blipFill>
        <p:spPr>
          <a:xfrm>
            <a:off x="8043333" y="945845"/>
            <a:ext cx="4148667" cy="2489200"/>
          </a:xfrm>
          <a:prstGeom prst="rect">
            <a:avLst/>
          </a:prstGeom>
          <a:noFill/>
          <a:ln>
            <a:noFill/>
          </a:ln>
        </p:spPr>
      </p:pic>
      <p:sp>
        <p:nvSpPr>
          <p:cNvPr id="142" name="Google Shape;142;p6"/>
          <p:cNvSpPr/>
          <p:nvPr/>
        </p:nvSpPr>
        <p:spPr>
          <a:xfrm>
            <a:off x="0" y="0"/>
            <a:ext cx="12192000" cy="51185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143" name="Google Shape;143;p6"/>
          <p:cNvPicPr preferRelativeResize="0"/>
          <p:nvPr/>
        </p:nvPicPr>
        <p:blipFill rotWithShape="1">
          <a:blip r:embed="rId4">
            <a:alphaModFix/>
          </a:blip>
          <a:srcRect b="0" l="0" r="0" t="0"/>
          <a:stretch/>
        </p:blipFill>
        <p:spPr>
          <a:xfrm>
            <a:off x="8604845" y="303692"/>
            <a:ext cx="3190207" cy="233993"/>
          </a:xfrm>
          <a:prstGeom prst="rect">
            <a:avLst/>
          </a:prstGeom>
          <a:noFill/>
          <a:ln>
            <a:noFill/>
          </a:ln>
        </p:spPr>
      </p:pic>
      <p:sp>
        <p:nvSpPr>
          <p:cNvPr id="144" name="Google Shape;144;p6"/>
          <p:cNvSpPr txBox="1"/>
          <p:nvPr/>
        </p:nvSpPr>
        <p:spPr>
          <a:xfrm>
            <a:off x="628650" y="1581047"/>
            <a:ext cx="7267121" cy="480131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GB" sz="1800" u="none" cap="none" strike="noStrike">
                <a:solidFill>
                  <a:schemeClr val="dk1"/>
                </a:solidFill>
                <a:latin typeface="Arial"/>
                <a:ea typeface="Arial"/>
                <a:cs typeface="Arial"/>
                <a:sym typeface="Arial"/>
              </a:rPr>
              <a:t>Also known as District Coordination and Liaison Office (DCL), DCOs are Israeli-Palestinian military coordination offices established as part of the 1994 Gaza-Jericho Agreement between Israel and the Palestinian Authority, (part of the Oslo process). </a:t>
            </a:r>
            <a:endParaRPr/>
          </a:p>
          <a:p>
            <a:pPr indent="0" lvl="0" marL="0" marR="0" rtl="0" algn="l">
              <a:spcBef>
                <a:spcPts val="0"/>
              </a:spcBef>
              <a:spcAft>
                <a:spcPts val="0"/>
              </a:spcAft>
              <a:buNone/>
            </a:pPr>
            <a:r>
              <a:rPr lang="en-GB" sz="1800">
                <a:solidFill>
                  <a:schemeClr val="dk1"/>
                </a:solidFill>
                <a:latin typeface="Arial"/>
                <a:ea typeface="Arial"/>
                <a:cs typeface="Arial"/>
                <a:sym typeface="Arial"/>
              </a:rPr>
              <a:t>DCOs were established in each district of the West Bank and Gaza Strip, with the Israeli military office on one side of each DCO compound and the Palestinian security forces on the other. The offices aim to coordinate and monitor the movement of Palestinians in and out of, and within, the West Bank and Gaza. Since the Gaza-Jericho Agreement, the Palestinian civilian population has been required to apply at their local DCO, working in tandem with the Israeli Civil Administration, for permits to enter Israel, or to move between Areas A, B and C in the West Bank. The Gaza-Jericho Agreement also mandated high levels of communication between the DCOs of each side. See Israeli military webpage showing where the DCOs are located.</a:t>
            </a:r>
            <a:endParaRPr/>
          </a:p>
          <a:p>
            <a:pPr indent="0" lvl="0" marL="0" marR="0" rtl="0" algn="r">
              <a:spcBef>
                <a:spcPts val="0"/>
              </a:spcBef>
              <a:spcAft>
                <a:spcPts val="0"/>
              </a:spcAft>
              <a:buNone/>
            </a:pPr>
            <a:r>
              <a:rPr lang="en-GB" sz="1800">
                <a:solidFill>
                  <a:schemeClr val="dk1"/>
                </a:solidFill>
                <a:latin typeface="Arial"/>
                <a:ea typeface="Arial"/>
                <a:cs typeface="Arial"/>
                <a:sym typeface="Arial"/>
              </a:rPr>
              <a:t>- Justvision</a:t>
            </a:r>
            <a:endParaRPr sz="1800">
              <a:solidFill>
                <a:schemeClr val="dk1"/>
              </a:solidFill>
              <a:latin typeface="Arial"/>
              <a:ea typeface="Arial"/>
              <a:cs typeface="Arial"/>
              <a:sym typeface="Arial"/>
            </a:endParaRPr>
          </a:p>
        </p:txBody>
      </p:sp>
      <p:sp>
        <p:nvSpPr>
          <p:cNvPr id="145" name="Google Shape;145;p6"/>
          <p:cNvSpPr txBox="1"/>
          <p:nvPr>
            <p:ph idx="1" type="body"/>
          </p:nvPr>
        </p:nvSpPr>
        <p:spPr>
          <a:xfrm>
            <a:off x="838200" y="1825625"/>
            <a:ext cx="7057571"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accent2"/>
              </a:buClr>
              <a:buSzPts val="4400"/>
              <a:buFont typeface="Arial"/>
              <a:buNone/>
            </a:pPr>
            <a:r>
              <a:rPr b="1" lang="en-GB">
                <a:solidFill>
                  <a:schemeClr val="accent2"/>
                </a:solidFill>
              </a:rPr>
              <a:t>Freedom of movement</a:t>
            </a:r>
            <a:endParaRPr b="1">
              <a:solidFill>
                <a:schemeClr val="accent2"/>
              </a:solidFill>
            </a:endParaRPr>
          </a:p>
        </p:txBody>
      </p:sp>
      <p:sp>
        <p:nvSpPr>
          <p:cNvPr id="151" name="Google Shape;151;p7"/>
          <p:cNvSpPr txBox="1"/>
          <p:nvPr>
            <p:ph idx="1" type="body"/>
          </p:nvPr>
        </p:nvSpPr>
        <p:spPr>
          <a:xfrm>
            <a:off x="838200" y="1495119"/>
            <a:ext cx="10515600" cy="4351338"/>
          </a:xfrm>
          <a:prstGeom prst="rect">
            <a:avLst/>
          </a:prstGeom>
          <a:noFill/>
          <a:ln>
            <a:noFill/>
          </a:ln>
        </p:spPr>
        <p:txBody>
          <a:bodyPr anchorCtr="0" anchor="t" bIns="45700" lIns="91425" spcFirstLastPara="1" rIns="91425" wrap="square" tIns="45700">
            <a:normAutofit fontScale="92500"/>
          </a:bodyPr>
          <a:lstStyle/>
          <a:p>
            <a:pPr indent="-228600" lvl="0" marL="228600" rtl="0" algn="l">
              <a:lnSpc>
                <a:spcPct val="90000"/>
              </a:lnSpc>
              <a:spcBef>
                <a:spcPts val="0"/>
              </a:spcBef>
              <a:spcAft>
                <a:spcPts val="0"/>
              </a:spcAft>
              <a:buClr>
                <a:schemeClr val="dk1"/>
              </a:buClr>
              <a:buSzPct val="100000"/>
              <a:buChar char="•"/>
            </a:pPr>
            <a:r>
              <a:rPr lang="en-GB"/>
              <a:t>Israel restricts the movement of Palestinians within the Occupied Territories, between the West Bank and the Gaza Strip, into Israel, and abroad. Only Palestinians are restricted in this manner, while settlers and other civilians – Israeli and foreign – are free to travel…</a:t>
            </a:r>
            <a:endParaRPr/>
          </a:p>
          <a:p>
            <a:pPr indent="-228600" lvl="0" marL="228600" rtl="0" algn="l">
              <a:lnSpc>
                <a:spcPct val="90000"/>
              </a:lnSpc>
              <a:spcBef>
                <a:spcPts val="1000"/>
              </a:spcBef>
              <a:spcAft>
                <a:spcPts val="0"/>
              </a:spcAft>
              <a:buClr>
                <a:schemeClr val="dk1"/>
              </a:buClr>
              <a:buSzPct val="100000"/>
              <a:buChar char="•"/>
            </a:pPr>
            <a:r>
              <a:rPr lang="en-GB"/>
              <a:t>A Palestinian leaving home in the morning cannot know whether he or she is going to make it work – on time or at all – or to keep a medical appointment, visit family or catch a movie. She might make it, or she might be delayed at a checkpoint for hours, detained and humiliated by soldiers. She may have to turn around and go back the way she came. She may get arrested.</a:t>
            </a:r>
            <a:endParaRPr/>
          </a:p>
          <a:p>
            <a:pPr indent="0" lvl="0" marL="0" rtl="0" algn="r">
              <a:lnSpc>
                <a:spcPct val="90000"/>
              </a:lnSpc>
              <a:spcBef>
                <a:spcPts val="1000"/>
              </a:spcBef>
              <a:spcAft>
                <a:spcPts val="0"/>
              </a:spcAft>
              <a:buClr>
                <a:schemeClr val="dk1"/>
              </a:buClr>
              <a:buSzPct val="100000"/>
              <a:buNone/>
            </a:pPr>
            <a:r>
              <a:rPr lang="en-GB"/>
              <a:t>-B’tselem (Israeli human rights organisation)</a:t>
            </a:r>
            <a:endParaRPr/>
          </a:p>
        </p:txBody>
      </p:sp>
      <p:sp>
        <p:nvSpPr>
          <p:cNvPr id="152" name="Google Shape;152;p7"/>
          <p:cNvSpPr/>
          <p:nvPr/>
        </p:nvSpPr>
        <p:spPr>
          <a:xfrm>
            <a:off x="0" y="0"/>
            <a:ext cx="12192000" cy="51185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53" name="Google Shape;153;p7"/>
          <p:cNvPicPr preferRelativeResize="0"/>
          <p:nvPr/>
        </p:nvPicPr>
        <p:blipFill rotWithShape="1">
          <a:blip r:embed="rId3">
            <a:alphaModFix/>
          </a:blip>
          <a:srcRect b="0" l="0" r="0" t="0"/>
          <a:stretch/>
        </p:blipFill>
        <p:spPr>
          <a:xfrm>
            <a:off x="8604845" y="303692"/>
            <a:ext cx="3190207" cy="23399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pic>
        <p:nvPicPr>
          <p:cNvPr id="158" name="Google Shape;158;p8"/>
          <p:cNvPicPr preferRelativeResize="0"/>
          <p:nvPr/>
        </p:nvPicPr>
        <p:blipFill rotWithShape="1">
          <a:blip r:embed="rId3">
            <a:alphaModFix/>
          </a:blip>
          <a:srcRect b="0" l="0" r="1090" t="0"/>
          <a:stretch/>
        </p:blipFill>
        <p:spPr>
          <a:xfrm>
            <a:off x="2585045" y="3958460"/>
            <a:ext cx="6019800" cy="2763015"/>
          </a:xfrm>
          <a:prstGeom prst="rect">
            <a:avLst/>
          </a:prstGeom>
          <a:noFill/>
          <a:ln>
            <a:noFill/>
          </a:ln>
        </p:spPr>
      </p:pic>
      <p:sp>
        <p:nvSpPr>
          <p:cNvPr id="159" name="Google Shape;159;p8"/>
          <p:cNvSpPr txBox="1"/>
          <p:nvPr>
            <p:ph type="title"/>
          </p:nvPr>
        </p:nvSpPr>
        <p:spPr>
          <a:xfrm>
            <a:off x="838200" y="511859"/>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accent2"/>
              </a:buClr>
              <a:buSzPts val="4400"/>
              <a:buFont typeface="Arial"/>
              <a:buNone/>
            </a:pPr>
            <a:r>
              <a:rPr b="1" lang="en-GB">
                <a:solidFill>
                  <a:schemeClr val="accent2"/>
                </a:solidFill>
              </a:rPr>
              <a:t>The argument for checkpoints…</a:t>
            </a:r>
            <a:endParaRPr b="1">
              <a:solidFill>
                <a:schemeClr val="accent2"/>
              </a:solidFill>
            </a:endParaRPr>
          </a:p>
        </p:txBody>
      </p:sp>
      <p:sp>
        <p:nvSpPr>
          <p:cNvPr id="160" name="Google Shape;160;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GB"/>
              <a:t>All resources at quaker.org.uk/teaching</a:t>
            </a:r>
            <a:endParaRPr/>
          </a:p>
        </p:txBody>
      </p:sp>
      <p:sp>
        <p:nvSpPr>
          <p:cNvPr id="161" name="Google Shape;161;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
        <p:nvSpPr>
          <p:cNvPr id="162" name="Google Shape;162;p8"/>
          <p:cNvSpPr txBox="1"/>
          <p:nvPr>
            <p:ph idx="1" type="body"/>
          </p:nvPr>
        </p:nvSpPr>
        <p:spPr>
          <a:xfrm>
            <a:off x="838200" y="1564735"/>
            <a:ext cx="8757492"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GB"/>
              <a:t>“Checkpoints save lives. They were a direct response to the brutal wave of violence…. Israel put up its barrier to protect Israelis of all backgrounds from racist violence.”</a:t>
            </a:r>
            <a:endParaRPr/>
          </a:p>
          <a:p>
            <a:pPr indent="0" lvl="0" marL="0" rtl="0" algn="r">
              <a:lnSpc>
                <a:spcPct val="90000"/>
              </a:lnSpc>
              <a:spcBef>
                <a:spcPts val="1000"/>
              </a:spcBef>
              <a:spcAft>
                <a:spcPts val="0"/>
              </a:spcAft>
              <a:buClr>
                <a:schemeClr val="dk1"/>
              </a:buClr>
              <a:buSzPts val="2800"/>
              <a:buNone/>
            </a:pPr>
            <a:r>
              <a:rPr lang="en-GB"/>
              <a:t>Stand With Us (</a:t>
            </a:r>
            <a:r>
              <a:rPr lang="en-GB" u="sng">
                <a:solidFill>
                  <a:schemeClr val="hlink"/>
                </a:solidFill>
                <a:hlinkClick r:id="rId4"/>
              </a:rPr>
              <a:t>www.standwithus.com</a:t>
            </a:r>
            <a:r>
              <a:rPr lang="en-GB"/>
              <a:t>)</a:t>
            </a:r>
            <a:endParaRPr/>
          </a:p>
          <a:p>
            <a:pPr indent="-50800" lvl="0" marL="228600" rtl="0" algn="l">
              <a:lnSpc>
                <a:spcPct val="90000"/>
              </a:lnSpc>
              <a:spcBef>
                <a:spcPts val="1000"/>
              </a:spcBef>
              <a:spcAft>
                <a:spcPts val="0"/>
              </a:spcAft>
              <a:buClr>
                <a:schemeClr val="dk1"/>
              </a:buClr>
              <a:buSzPts val="2800"/>
              <a:buNone/>
            </a:pPr>
            <a:r>
              <a:t/>
            </a:r>
            <a:endParaRPr/>
          </a:p>
        </p:txBody>
      </p:sp>
      <p:sp>
        <p:nvSpPr>
          <p:cNvPr id="163" name="Google Shape;163;p8"/>
          <p:cNvSpPr/>
          <p:nvPr/>
        </p:nvSpPr>
        <p:spPr>
          <a:xfrm>
            <a:off x="0" y="0"/>
            <a:ext cx="12192000" cy="51185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64" name="Google Shape;164;p8"/>
          <p:cNvPicPr preferRelativeResize="0"/>
          <p:nvPr/>
        </p:nvPicPr>
        <p:blipFill rotWithShape="1">
          <a:blip r:embed="rId5">
            <a:alphaModFix/>
          </a:blip>
          <a:srcRect b="0" l="0" r="0" t="0"/>
          <a:stretch/>
        </p:blipFill>
        <p:spPr>
          <a:xfrm>
            <a:off x="8604845" y="303692"/>
            <a:ext cx="3190207" cy="23399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accent2"/>
              </a:buClr>
              <a:buSzPts val="4400"/>
              <a:buFont typeface="Arial"/>
              <a:buNone/>
            </a:pPr>
            <a:r>
              <a:rPr b="1" lang="en-GB">
                <a:solidFill>
                  <a:schemeClr val="accent2"/>
                </a:solidFill>
              </a:rPr>
              <a:t>What about Gaza?</a:t>
            </a:r>
            <a:endParaRPr b="1">
              <a:solidFill>
                <a:schemeClr val="accent2"/>
              </a:solidFill>
            </a:endParaRPr>
          </a:p>
        </p:txBody>
      </p:sp>
      <p:sp>
        <p:nvSpPr>
          <p:cNvPr id="171" name="Google Shape;171;p9"/>
          <p:cNvSpPr txBox="1"/>
          <p:nvPr>
            <p:ph idx="1" type="body"/>
          </p:nvPr>
        </p:nvSpPr>
        <p:spPr>
          <a:xfrm>
            <a:off x="838200" y="1463315"/>
            <a:ext cx="6753045" cy="4879428"/>
          </a:xfrm>
          <a:prstGeom prst="rect">
            <a:avLst/>
          </a:prstGeom>
          <a:noFill/>
          <a:ln>
            <a:noFill/>
          </a:ln>
        </p:spPr>
        <p:txBody>
          <a:bodyPr anchorCtr="0" anchor="t" bIns="45700" lIns="91425" spcFirstLastPara="1" rIns="91425" wrap="square" tIns="45700">
            <a:normAutofit fontScale="92500" lnSpcReduction="20000"/>
          </a:bodyPr>
          <a:lstStyle/>
          <a:p>
            <a:pPr indent="-228600" lvl="0" marL="228600" rtl="0" algn="l">
              <a:lnSpc>
                <a:spcPct val="90000"/>
              </a:lnSpc>
              <a:spcBef>
                <a:spcPts val="0"/>
              </a:spcBef>
              <a:spcAft>
                <a:spcPts val="0"/>
              </a:spcAft>
              <a:buClr>
                <a:schemeClr val="dk1"/>
              </a:buClr>
              <a:buSzPct val="100000"/>
              <a:buChar char="•"/>
            </a:pPr>
            <a:r>
              <a:rPr lang="en-GB"/>
              <a:t>Gaza is under a blockade maintained by Egypt and Israel</a:t>
            </a:r>
            <a:endParaRPr/>
          </a:p>
          <a:p>
            <a:pPr indent="-228600" lvl="0" marL="228600" rtl="0" algn="l">
              <a:lnSpc>
                <a:spcPct val="90000"/>
              </a:lnSpc>
              <a:spcBef>
                <a:spcPts val="1000"/>
              </a:spcBef>
              <a:spcAft>
                <a:spcPts val="0"/>
              </a:spcAft>
              <a:buClr>
                <a:schemeClr val="dk1"/>
              </a:buClr>
              <a:buSzPct val="100000"/>
              <a:buChar char="•"/>
            </a:pPr>
            <a:r>
              <a:rPr lang="en-GB"/>
              <a:t>Movement from Gaza to Israel or between Gaza and the West Bank is very difficult.</a:t>
            </a:r>
            <a:endParaRPr/>
          </a:p>
          <a:p>
            <a:pPr indent="-228600" lvl="0" marL="228600" rtl="0" algn="l">
              <a:lnSpc>
                <a:spcPct val="90000"/>
              </a:lnSpc>
              <a:spcBef>
                <a:spcPts val="1000"/>
              </a:spcBef>
              <a:spcAft>
                <a:spcPts val="0"/>
              </a:spcAft>
              <a:buClr>
                <a:schemeClr val="dk1"/>
              </a:buClr>
              <a:buSzPct val="100000"/>
              <a:buChar char="•"/>
            </a:pPr>
            <a:r>
              <a:rPr lang="en-GB"/>
              <a:t>Gaza’s seaport and airport have both been destroyed by Israeli forces</a:t>
            </a:r>
            <a:endParaRPr/>
          </a:p>
          <a:p>
            <a:pPr indent="-228600" lvl="0" marL="228600" rtl="0" algn="l">
              <a:lnSpc>
                <a:spcPct val="90000"/>
              </a:lnSpc>
              <a:spcBef>
                <a:spcPts val="1000"/>
              </a:spcBef>
              <a:spcAft>
                <a:spcPts val="0"/>
              </a:spcAft>
              <a:buClr>
                <a:schemeClr val="dk1"/>
              </a:buClr>
              <a:buSzPct val="100000"/>
              <a:buChar char="•"/>
            </a:pPr>
            <a:r>
              <a:rPr lang="en-GB"/>
              <a:t>It is illegal for a Palestinian in the occupied West Bank to travel to Gaza and Jerusalem unless they have a special travel permit from Israel. </a:t>
            </a:r>
            <a:endParaRPr/>
          </a:p>
          <a:p>
            <a:pPr indent="-228600" lvl="0" marL="228600" rtl="0" algn="l">
              <a:lnSpc>
                <a:spcPct val="90000"/>
              </a:lnSpc>
              <a:spcBef>
                <a:spcPts val="1000"/>
              </a:spcBef>
              <a:spcAft>
                <a:spcPts val="0"/>
              </a:spcAft>
              <a:buClr>
                <a:schemeClr val="dk1"/>
              </a:buClr>
              <a:buSzPct val="100000"/>
              <a:buChar char="•"/>
            </a:pPr>
            <a:r>
              <a:rPr lang="en-GB"/>
              <a:t>There are tunnels which some people use to get under the Gaza border fences. Israel has destroyed many, saying they are used for smuggling weapons</a:t>
            </a:r>
            <a:endParaRPr/>
          </a:p>
        </p:txBody>
      </p:sp>
      <p:pic>
        <p:nvPicPr>
          <p:cNvPr descr="https://upload.wikimedia.org/wikipedia/commons/6/60/ErezCrossing.jpg" id="172" name="Google Shape;172;p9"/>
          <p:cNvPicPr preferRelativeResize="0"/>
          <p:nvPr/>
        </p:nvPicPr>
        <p:blipFill rotWithShape="1">
          <a:blip r:embed="rId3">
            <a:alphaModFix/>
          </a:blip>
          <a:srcRect b="0" l="0" r="0" t="0"/>
          <a:stretch/>
        </p:blipFill>
        <p:spPr>
          <a:xfrm>
            <a:off x="7703688" y="1463315"/>
            <a:ext cx="4239837" cy="3179878"/>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2019-03-22T16:49:02Z</dcterms:created>
  <dc:creator>Ellis Brooks</dc:creator>
</cp:coreProperties>
</file>